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</p:sldMasterIdLst>
  <p:sldIdLst>
    <p:sldId id="256" r:id="rId10"/>
    <p:sldId id="258" r:id="rId11"/>
    <p:sldId id="265" r:id="rId12"/>
    <p:sldId id="261" r:id="rId13"/>
    <p:sldId id="259" r:id="rId14"/>
    <p:sldId id="266" r:id="rId15"/>
    <p:sldId id="275" r:id="rId16"/>
    <p:sldId id="267" r:id="rId17"/>
    <p:sldId id="260" r:id="rId18"/>
    <p:sldId id="268" r:id="rId19"/>
    <p:sldId id="269" r:id="rId20"/>
    <p:sldId id="284" r:id="rId21"/>
    <p:sldId id="270" r:id="rId22"/>
    <p:sldId id="271" r:id="rId23"/>
    <p:sldId id="272" r:id="rId24"/>
    <p:sldId id="279" r:id="rId25"/>
    <p:sldId id="263" r:id="rId26"/>
    <p:sldId id="277" r:id="rId27"/>
    <p:sldId id="276" r:id="rId28"/>
    <p:sldId id="274" r:id="rId29"/>
    <p:sldId id="278" r:id="rId30"/>
    <p:sldId id="262" r:id="rId31"/>
    <p:sldId id="264" r:id="rId32"/>
    <p:sldId id="283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A3720F-C9CE-42F9-9264-CBEEAD2E63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E3111-8EB0-43E3-A692-B57AC2B70A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29450" y="609600"/>
            <a:ext cx="211455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619125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12A23-843C-4B1B-82A1-01593002A8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E2F646-90AD-48E8-8ABB-20D3F30E60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A2B84-CF87-4803-A2F0-94B40059CA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F88E0-963A-4CC2-872E-A965824655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A0547-0960-4429-B516-B7CA60435F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B1D960-E746-4B20-BEFE-79BDB37831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5FD81-AE90-42A4-8FFF-48E8501E50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1ACB0D-64F2-4A6E-9F5A-3E82D3EEC2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190F4-F0B9-4869-BA4A-1C09EFDCD8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E43C3-B9F7-4C26-A5D0-216390FFFF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C9EC0-C407-4B37-9546-15B2AAFA9F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244E1F-F9C8-4F59-9248-D2A28E33F4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2376D-D68D-4676-BD17-3B2C41D89D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63A818-6CD7-4A4F-9E3E-C4851DC2B2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B4611-B259-4C0C-9D24-E878B14D38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5187D0-BA5D-450A-B530-9508BC4D93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1A227C-9D1E-417A-9922-13E45F18F9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97AE4-28C4-416B-B6F2-7FF56B5D4C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2A7F2-D554-47B5-B305-7C0DA188C7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F7EF1-392F-4466-AE4F-CC2D9222F5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22A18-AE44-4EC7-9A54-B1449A1D4C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BCC89-671B-4E9B-B720-786BF08604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9A57B-6B30-4465-A76C-B49D165B0C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BF3714-C8D0-490B-B759-D335E9BF44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00850" y="1676400"/>
            <a:ext cx="188595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1676400"/>
            <a:ext cx="550545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47B34-27E2-412E-80C8-A1C6D21E36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3D288-4A15-49DC-B6CC-98C3D2C121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202FE-6975-4F5E-83AC-3806FF2871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5D4C88-7D3E-4755-8EC9-4CD3ED66E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98638"/>
            <a:ext cx="4038600" cy="4373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98638"/>
            <a:ext cx="4038600" cy="4373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E4850-6914-4F85-95F6-676A4D1BA9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45E80-B26D-429D-8100-4251075BAC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760E7-1A7E-4E2E-953E-D4B3CD408B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98638"/>
            <a:ext cx="4038600" cy="4373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98638"/>
            <a:ext cx="4038600" cy="4373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9AE2D-BE3D-4FF9-8B7B-FAEBC439C5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E2A56-8E69-4EDB-BAEB-45CF7E7C3F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FAFD3-0E7D-4251-9AD2-D7CA3DED4F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C4E66-3DD4-495E-829C-F4448E525D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0C8D5-7BE1-438C-8F0C-1C5B8EC8E3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29450" y="609600"/>
            <a:ext cx="211455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619125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EA8D6A-C098-4223-88A9-803C2A8302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CF0B4-AAB5-4D99-8AF5-F9C170A987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0BC47-FC20-470E-91AE-DD816C9D28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D0DF59-56D0-4FE3-9C32-03A3EB59BC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5B8CD9-A0DD-461A-9143-FB6804FA7C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A5796-F25A-452F-B778-C9295E2ED4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09B06-BFE8-4D7D-8E33-8339D37EE8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3A60F0-A561-44F4-BFD9-D2CB68343D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1C36D-2F81-4F67-8427-2EEAD5A1CE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2C9A30-5AC1-4EA9-A10E-040903BCB3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74436-28D4-4FEC-9275-E8474DB12D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1E6C8-3E0D-4120-B9E4-F30F9A5A08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2B62C-F690-4D74-9F9C-E2AB5C6BBE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671A2-0C68-4778-BE54-42D9031846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C0F70-AB42-4C48-9521-BF38C6BB0F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E38672-FF19-42BF-BB2E-3F45D16FDD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EF4EB-3EE5-491C-9BE8-2E02818670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128051-809A-4233-BDC3-C323773AD9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07677-8634-407D-8AC7-BDC767D9AD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8E31F-3591-4313-A783-9CDF6573BC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F416D-03F8-4210-8F8E-F6430E4BD3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5BF42-596B-497B-9054-3767C3CB52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8766-80A0-4D12-BA89-DFC8308D26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BAC670-0230-49B0-AA9B-6811B1C749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00850" y="1676400"/>
            <a:ext cx="188595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1676400"/>
            <a:ext cx="550545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503B2-CDB2-4016-B9AD-F62C27DB37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894D0-D2CF-40CF-945F-E7BEFF368E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23446-2C44-4B56-BB66-B4523A55C8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4F8523-246F-4005-B19F-2FB569DFE7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CF7685-913E-4E49-B1F9-20D05A60C9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798638"/>
            <a:ext cx="4038600" cy="4373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98638"/>
            <a:ext cx="4038600" cy="4373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B5BB6-76E6-477F-98E7-C76DD0F8D8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356BE-B47E-4D69-B371-5EDC8D46E9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53867-3FF2-46FB-86A1-E2BA836A3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DCB33-6657-41BE-82C5-3AC00D801B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48BEE-BC86-4B62-9872-F1FA6AACA6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A7222-8F55-4E9A-AA59-9B0A3E9460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B2557-408B-47D8-A63D-1BF831F420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29450" y="609600"/>
            <a:ext cx="211455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619125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DAEE6-EC3A-4A2C-8BC4-5E88EAF097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C872C-5BA2-4958-9158-FE26590EF0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01770-C9E1-4FAA-BEF5-1475C28F51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76B5E-5917-49E8-8D03-2C4DD72AD9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55822-3EA9-46EF-ACD0-477F5D895B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34FC9-CDBB-4EAB-8526-F7FF7FB7FD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E25CE0-5E49-462F-A4EE-1B5D9DCEF3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0A005-6B04-4268-924B-ED159EE4C4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F6692-2937-4A7A-BDD3-F3CBCE5FFE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6EB2F-C05C-4949-9DE7-4823172113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7C9E5-FFA4-4C6A-88DC-2B41E40A18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555698-926C-48BB-8E7A-820A700AED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CD877-B19A-4A87-B137-171B832D5D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1DAE7B-DF88-4920-807A-6604B348CA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E9AA4-5A88-4D2F-8764-4CB64626C3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0B066C-EDD0-4486-9837-4BA5CF4D26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E07B7-B1F4-4724-8737-568140BFBB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64F29-ECBB-4AAF-BA75-6F79B08760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AC552-4EF8-49DC-B529-33608B1F7E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30281-F90E-4BB5-968A-4F2FD872F8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9B3B5-96AB-4F11-A8BB-51F8523552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64B82-8205-45AF-BE0F-94849C9470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4E113-5D25-465B-A6C0-F852FF1BE2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0495B7-BA5B-4E1F-892A-F763643EB2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00850" y="1676400"/>
            <a:ext cx="188595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1676400"/>
            <a:ext cx="550545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F1709-2913-48CA-9079-A7A45EC9F8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8638"/>
            <a:ext cx="8229600" cy="437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D5E764D-1606-44B4-8ECF-41E394CAA07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07C32A-7FAA-409E-BC7C-590CC0D8BDC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67640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6A7E4C1-3A02-41B0-BF79-573FEDFCA55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8638"/>
            <a:ext cx="8229600" cy="437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349348-71E2-48C7-AFAE-F3309A504FB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38AA715-6CCB-4C86-A6FB-8E7339F4CFC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67640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0BFFDE-58BB-4547-AB3A-1AC91A9BC74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8638"/>
            <a:ext cx="8229600" cy="437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C50AD47-A189-4B41-A69A-2EE7DC85DFB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868CDAB-A937-4DEF-9561-55120D01D71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67640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00768B-A547-4B6B-8B4B-7379A8705AB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C5%F0%F8%EE%E2,_%CF%B8%F2%F0_%CF%E0%E2%EB%EE%E2%E8%F7" TargetMode="Externa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08720"/>
            <a:ext cx="4030216" cy="4608512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nstantia" panose="02030602050306030303" pitchFamily="18" charset="0"/>
              </a:rPr>
              <a:t>Петр Павлович Ершов и его сказка «Конек-горбунок»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nstantia" panose="02030602050306030303" pitchFamily="18" charset="0"/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nstantia" panose="02030602050306030303" pitchFamily="18" charset="0"/>
              </a:rPr>
              <a:t>(1815 – 1869)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51620" y="6021288"/>
            <a:ext cx="6904856" cy="625624"/>
          </a:xfrm>
        </p:spPr>
        <p:txBody>
          <a:bodyPr/>
          <a:lstStyle/>
          <a:p>
            <a:pPr algn="r"/>
            <a:r>
              <a:rPr lang="ru-RU" dirty="0" smtClean="0">
                <a:latin typeface="Constantia" panose="02030602050306030303" pitchFamily="18" charset="0"/>
              </a:rPr>
              <a:t>Методический материал к занятию</a:t>
            </a:r>
            <a:endParaRPr lang="ru-RU" dirty="0">
              <a:latin typeface="Constantia" panose="02030602050306030303" pitchFamily="18" charset="0"/>
            </a:endParaRPr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836712"/>
            <a:ext cx="3851564" cy="420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П.Ершов о своей сказке: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44008" y="1772816"/>
            <a:ext cx="3960440" cy="46085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«Вся моя заслуга тут, что мне удалось попасть в народную жилу. Зазвенела родная, и русское сердце отозвалось».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24744"/>
            <a:ext cx="3353965" cy="5085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Народность сказки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1340768"/>
            <a:ext cx="8064896" cy="5184576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сюжет, построение (источники – р.н.с.: «Сивка-бурка», «Свинка – золотая щетинка», «Жар-птица и Василиса-царевна»);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сказочные мотивы из народных сказок: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/>
              <a:t>отец поручает трем сыновьям оберегать свое добро, а выполняет это младший сын (в народной сказке это вариация конфликта главного героя с социальными силами - предательство старших братьев или тема несправедливого раздела имущества). 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68760"/>
            <a:ext cx="4020861" cy="5157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052736"/>
            <a:ext cx="2952328" cy="410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039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Народность сказки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1484784"/>
            <a:ext cx="8064896" cy="496855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социальная сатира на царя и придворных;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уездная Русь, реализм в показе быта народа;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образ главного героя (Иванушка – добр, простодушен, смекалист, наивен, доверчив, честен, настойчив, трудолюбив, обладает большим человеческим достоинством);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Конек-горбунок не слуга, а верный товарищ;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волшебные персонажи – конек,  рыба-кит, жар-птица, отец-Месяц</a:t>
            </a:r>
            <a:r>
              <a:rPr lang="ru-RU" sz="2800" smtClean="0"/>
              <a:t>, брат-Солнце.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Поэтическое мастерство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1340768"/>
            <a:ext cx="8064896" cy="511256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сочетание трех видов народной сказки (к элементам волшебной сказки относится все чудесное и прекрасное, сатирическая сказка проявляется в обрисовке персонажей, сказка о животных представлена широко известным луб</a:t>
            </a:r>
            <a:r>
              <a:rPr lang="en-US" sz="2800" dirty="0" smtClean="0"/>
              <a:t>ó</a:t>
            </a:r>
            <a:r>
              <a:rPr lang="ru-RU" sz="2800" dirty="0" err="1" smtClean="0"/>
              <a:t>чным</a:t>
            </a:r>
            <a:r>
              <a:rPr lang="ru-RU" sz="2800" dirty="0" smtClean="0"/>
              <a:t> сюжетом «Ерш </a:t>
            </a:r>
            <a:r>
              <a:rPr lang="ru-RU" sz="2800" dirty="0" err="1" smtClean="0"/>
              <a:t>Щетинникович</a:t>
            </a:r>
            <a:r>
              <a:rPr lang="ru-RU" sz="2800" dirty="0" smtClean="0"/>
              <a:t>» – в описании подводных владений);</a:t>
            </a:r>
          </a:p>
          <a:p>
            <a:pPr>
              <a:buFont typeface="Wingdings" pitchFamily="2" charset="2"/>
              <a:buChar char="§"/>
            </a:pPr>
            <a:r>
              <a:rPr lang="ru-RU" sz="2800" i="1" dirty="0" err="1" smtClean="0"/>
              <a:t>Лубо́чная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литерату́ра</a:t>
            </a:r>
            <a:r>
              <a:rPr lang="ru-RU" sz="2800" dirty="0" smtClean="0"/>
              <a:t> — дешёвые и примитивные по содержанию массовые издания, снабжённые ярко раскрашенной картинкой;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dirty="0" smtClean="0"/>
              <a:t>Поэтическое мастерство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1412776"/>
            <a:ext cx="8064896" cy="504056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три части сказки предваряются каждая эпиграфом, и одновременно они связаны воедино;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ритмичный, песенный склад речи, красочность описаний;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богатство народного языка, характерного для Сибири;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сказка написана в традициях русского </a:t>
            </a:r>
            <a:r>
              <a:rPr lang="ru-RU" sz="2800" dirty="0" err="1" smtClean="0"/>
              <a:t>райк</a:t>
            </a:r>
            <a:r>
              <a:rPr lang="en-US" sz="2800" dirty="0" smtClean="0"/>
              <a:t>á</a:t>
            </a:r>
            <a:r>
              <a:rPr lang="ru-RU" sz="2800" dirty="0" smtClean="0"/>
              <a:t> – народного ярмарочного представления, сочетавшего стихотворную речь с игровым действием.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3008313" cy="1162050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Заключение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23928" y="1052736"/>
            <a:ext cx="4762872" cy="5073427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«Конек-Горбунок» – вечно молодая, насмешливая, праздничная и добродушная сказка, в которую её автор П.П.Ершов вложил всю свою широкую и азартную русскую душу, гражданскую честность, весь свой поэтический талант.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2050"/>
            <a:ext cx="3623650" cy="504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Память (г.Тобольск)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211960" y="1916832"/>
            <a:ext cx="460851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Могила П.П.Ершова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памятником, на котором написано: «Петр Павлович Ершов, автор </a:t>
            </a: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народной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сказки «Конек-горбунок»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Содержимое 6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556792"/>
            <a:ext cx="3168352" cy="44838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Память (г.Тобольск)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95536" y="5661248"/>
            <a:ext cx="8568952" cy="99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Памятник П.П.Ершову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0_a8f1_dbedfe38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340768"/>
            <a:ext cx="3327834" cy="44371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Память </a:t>
            </a:r>
            <a:endParaRPr lang="ru-RU" dirty="0"/>
          </a:p>
        </p:txBody>
      </p:sp>
      <p:pic>
        <p:nvPicPr>
          <p:cNvPr id="5" name="Содержимое 4" descr="3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484784"/>
            <a:ext cx="6492939" cy="43259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11560" y="5661248"/>
            <a:ext cx="8229600" cy="99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Культурный центр П.П.Ершова в г.Ишиме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Страницы биографии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Родился в </a:t>
            </a:r>
            <a:r>
              <a:rPr lang="ru-RU" sz="2800" dirty="0" err="1" smtClean="0"/>
              <a:t>д.Безруково</a:t>
            </a:r>
            <a:r>
              <a:rPr lang="ru-RU" sz="2800" dirty="0" smtClean="0"/>
              <a:t> </a:t>
            </a:r>
            <a:r>
              <a:rPr lang="ru-RU" sz="2800" dirty="0" err="1" smtClean="0"/>
              <a:t>Ишимского</a:t>
            </a:r>
            <a:r>
              <a:rPr lang="ru-RU" sz="2800" dirty="0" smtClean="0"/>
              <a:t> уезда </a:t>
            </a:r>
            <a:r>
              <a:rPr lang="ru-RU" sz="2800" dirty="0" err="1" smtClean="0"/>
              <a:t>Тобольской</a:t>
            </a:r>
            <a:r>
              <a:rPr lang="ru-RU" sz="2800" dirty="0" smtClean="0"/>
              <a:t> губернии.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В детстве часто переезжал с места на место по делам службы отца, капитана-исправника.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В 1824 году его и старшего брата Колю определили в </a:t>
            </a:r>
            <a:r>
              <a:rPr lang="ru-RU" sz="2800" dirty="0" err="1" smtClean="0"/>
              <a:t>Тобольскую</a:t>
            </a:r>
            <a:r>
              <a:rPr lang="ru-RU" sz="2800" dirty="0" smtClean="0"/>
              <a:t> гимназию, жили они в семье дяди по материнской линии – купца </a:t>
            </a:r>
            <a:r>
              <a:rPr lang="ru-RU" sz="2800" dirty="0" err="1" smtClean="0"/>
              <a:t>Пиленкова</a:t>
            </a:r>
            <a:r>
              <a:rPr lang="ru-RU" sz="2800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В 1831-1835 годах учился на философско-юридическом отделении Петербургского университета.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Память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11560" y="5661248"/>
            <a:ext cx="8229600" cy="99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Культурный центр П.П.Ершова в г.Ишиме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Содержимое 6" descr="25_image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340768"/>
            <a:ext cx="6624736" cy="44142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143000"/>
          </a:xfrm>
        </p:spPr>
        <p:txBody>
          <a:bodyPr/>
          <a:lstStyle/>
          <a:p>
            <a:pPr algn="l"/>
            <a:r>
              <a:rPr lang="ru-RU" dirty="0" smtClean="0"/>
              <a:t>Жизнь сказки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772816"/>
            <a:ext cx="5266928" cy="468052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Балет «Конек-горбунок», 1864 г., композитор Цезарь Пуни (Петербург)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Балет, 1960 г., композитор Родион Щедрин (Москва)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Мультфильм, 1947, 1975гг.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Фолк-рок-опера, 2008 г., в </a:t>
            </a:r>
            <a:r>
              <a:rPr lang="ru-RU" sz="2800" dirty="0" err="1" smtClean="0"/>
              <a:t>ТЮЗе</a:t>
            </a:r>
            <a:r>
              <a:rPr lang="ru-RU" sz="2800" dirty="0" smtClean="0"/>
              <a:t> г.Хабаровска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Спектакль в МХТ им.Чехова</a:t>
            </a:r>
            <a:endParaRPr lang="ru-RU" sz="2800" dirty="0"/>
          </a:p>
        </p:txBody>
      </p:sp>
      <p:pic>
        <p:nvPicPr>
          <p:cNvPr id="6" name="Рисунок 5" descr="1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548680"/>
            <a:ext cx="1525622" cy="22680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34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229200"/>
            <a:ext cx="2108648" cy="14007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img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3645024"/>
            <a:ext cx="2369840" cy="17773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2c060c1f0c0b32b22e48c0dd8e300dd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4288" y="1412776"/>
            <a:ext cx="1598290" cy="23666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Памятники героям сказки</a:t>
            </a:r>
            <a:endParaRPr lang="ru-RU" dirty="0"/>
          </a:p>
        </p:txBody>
      </p:sp>
      <p:pic>
        <p:nvPicPr>
          <p:cNvPr id="7" name="Рисунок 6" descr="1769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628800"/>
            <a:ext cx="3618217" cy="2924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Содержимое 11" descr="12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996952"/>
            <a:ext cx="2304256" cy="34650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Рисунок 12" descr="tobolPErshovuiskazochg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2878214"/>
            <a:ext cx="2376264" cy="35466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Информационные источники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55576" y="1484784"/>
            <a:ext cx="7931224" cy="464137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400" dirty="0" err="1" smtClean="0"/>
              <a:t>Арзамасцева</a:t>
            </a:r>
            <a:r>
              <a:rPr lang="ru-RU" sz="2400" dirty="0" smtClean="0"/>
              <a:t> И.Н., Николаева С.Н. Детская литература: </a:t>
            </a:r>
            <a:r>
              <a:rPr lang="ru-RU" sz="2400" dirty="0" err="1" smtClean="0"/>
              <a:t>Учебн.пособ</a:t>
            </a:r>
            <a:r>
              <a:rPr lang="ru-RU" sz="2400" dirty="0" smtClean="0"/>
              <a:t>. – М.: Академия, 2007.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Детская литература. Учебник /Под ред. Е.О. Путиловой. – М.: Академия, 2008.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Ершов Петр Павлович – </a:t>
            </a:r>
            <a:r>
              <a:rPr lang="ru-RU" sz="2400" dirty="0" err="1" smtClean="0"/>
              <a:t>Википедия</a:t>
            </a:r>
            <a:r>
              <a:rPr lang="ru-RU" sz="2400" dirty="0" smtClean="0"/>
              <a:t>. </a:t>
            </a:r>
            <a:r>
              <a:rPr lang="en-US" sz="2400" dirty="0" smtClean="0"/>
              <a:t>[</a:t>
            </a:r>
            <a:r>
              <a:rPr lang="ru-RU" sz="2400" dirty="0" smtClean="0"/>
              <a:t>Электронный ресурс</a:t>
            </a:r>
            <a:r>
              <a:rPr lang="en-US" sz="2400" dirty="0" smtClean="0"/>
              <a:t>]</a:t>
            </a:r>
            <a:r>
              <a:rPr lang="ru-RU" sz="2400" dirty="0" smtClean="0"/>
              <a:t>. Режим доступа: </a:t>
            </a:r>
            <a:r>
              <a:rPr lang="en-US" sz="2400" dirty="0" smtClean="0">
                <a:hlinkClick r:id="rId2"/>
              </a:rPr>
              <a:t>https://ru.wikipedia.org/wiki/%C5%F0%F8%EE%E2,_%CF%B8%F2%F0_%CF%E0%E2%EB%EE%E2%E8%F7</a:t>
            </a: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Энциклопедия «Великие сказочники мира». </a:t>
            </a:r>
            <a:r>
              <a:rPr lang="en-US" sz="2400" dirty="0" smtClean="0"/>
              <a:t>[</a:t>
            </a:r>
            <a:r>
              <a:rPr lang="ru-RU" sz="2400" dirty="0" smtClean="0"/>
              <a:t>Электронный ресурс</a:t>
            </a:r>
            <a:r>
              <a:rPr lang="en-US" sz="2400" dirty="0" smtClean="0"/>
              <a:t>]</a:t>
            </a:r>
            <a:r>
              <a:rPr lang="ru-RU" sz="2400" dirty="0" smtClean="0"/>
              <a:t>. Режим доступа: </a:t>
            </a:r>
            <a:r>
              <a:rPr lang="en-US" sz="2400" dirty="0" smtClean="0"/>
              <a:t>http://www.skazka.com.ru/bio/pyotr-ershov</a:t>
            </a:r>
            <a:endParaRPr lang="ru-RU" sz="2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</a:t>
            </a:r>
            <a:r>
              <a:rPr lang="ru-RU" sz="3000" dirty="0" smtClean="0"/>
              <a:t>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1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Страницы биографии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Вернувшись на родину летом 1836 года, работал учителем </a:t>
            </a:r>
            <a:r>
              <a:rPr lang="ru-RU" sz="2800" dirty="0" err="1" smtClean="0"/>
              <a:t>Тобольской</a:t>
            </a:r>
            <a:r>
              <a:rPr lang="ru-RU" sz="2800" dirty="0" smtClean="0"/>
              <a:t> гимназии, затем инспектором (с 1844 года) и директором (с 1857) гимназии и дирекции училищ </a:t>
            </a:r>
            <a:r>
              <a:rPr lang="ru-RU" sz="2800" dirty="0" err="1" smtClean="0"/>
              <a:t>Тобольской</a:t>
            </a:r>
            <a:r>
              <a:rPr lang="ru-RU" sz="2800" dirty="0" smtClean="0"/>
              <a:t> губернии.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Один из учеников – будущий химик Д.И.Менделеев.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Был инициатором создания любительского гимназического театра, в котором занимался режиссурой и для которого написал несколько пьес.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Старинный Тобольск</a:t>
            </a:r>
            <a:endParaRPr lang="ru-RU" dirty="0"/>
          </a:p>
        </p:txBody>
      </p:sp>
      <p:pic>
        <p:nvPicPr>
          <p:cNvPr id="6" name="Содержимое 5" descr="img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202" t="5405" r="12897" b="21409"/>
          <a:stretch>
            <a:fillRect/>
          </a:stretch>
        </p:blipFill>
        <p:spPr>
          <a:xfrm>
            <a:off x="1547664" y="1484784"/>
            <a:ext cx="6120680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Здание гимназии</a:t>
            </a:r>
            <a:endParaRPr lang="ru-RU" dirty="0"/>
          </a:p>
        </p:txBody>
      </p:sp>
      <p:pic>
        <p:nvPicPr>
          <p:cNvPr id="6" name="Содержимое 5" descr="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486919"/>
            <a:ext cx="6336704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Литературная деятельность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Известность принесла сказка «Конек-горбунок», написанная в студенческие годы (1834) и впервые напечатанная отрывком в 3-ем томе «Библиотеки для чтения».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Ершовым написано несколько десятков стихотворений, рассказы, повести и драматургические произведения: «Друзьям», «Моя поездка», «Молодой орел», «Осенние вечера», «Сельский праздник», «Суворов и станционный смотритель», «Сибирский казак», «Якутские божки».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Почему сказка?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Сказка вошла в жизнь П.Ершова с самого раннего детства: родители совершили обряд продажи младенца за гроши, чтобы </a:t>
            </a:r>
            <a:r>
              <a:rPr lang="ru-RU" sz="2800" dirty="0" err="1" smtClean="0"/>
              <a:t>сохра-нить</a:t>
            </a:r>
            <a:r>
              <a:rPr lang="ru-RU" sz="2800" dirty="0" smtClean="0"/>
              <a:t> ему жизнь, т.к. он родился слабым ребенком.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Во время многочисленных переездов семьи, где он только ни был, он любил слушать сказки.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Учась в </a:t>
            </a:r>
            <a:r>
              <a:rPr lang="ru-RU" sz="2800" dirty="0" err="1" smtClean="0"/>
              <a:t>Тобольской</a:t>
            </a:r>
            <a:r>
              <a:rPr lang="ru-RU" sz="2800" dirty="0" smtClean="0"/>
              <a:t> гимназии, слушает предания и легенды об историческом прошлом края, старинные сибирские сказки и песни, пословицы и прибаутки.</a:t>
            </a:r>
          </a:p>
          <a:p>
            <a:pPr>
              <a:buFont typeface="Wingdings" pitchFamily="2" charset="2"/>
              <a:buChar char="§"/>
            </a:pPr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Знаменитая сказка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355976" y="1484784"/>
            <a:ext cx="4330824" cy="504056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Отдельной книжкой сказка вышла в 1834 году и выдержала при жизни автора семь изданий, причем четвёртое издание (1856 года) — было сильно переработано автором и является на сегодня каноническим текстом.</a:t>
            </a:r>
          </a:p>
          <a:p>
            <a:pPr>
              <a:buNone/>
            </a:pPr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</p:txBody>
      </p:sp>
      <p:pic>
        <p:nvPicPr>
          <p:cNvPr id="4" name="Рисунок 3" descr="2904_b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124744"/>
            <a:ext cx="3411306" cy="5240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А.С.Пушкин о сказке: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851920" y="1412776"/>
            <a:ext cx="4834880" cy="496855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800" dirty="0" smtClean="0"/>
              <a:t>«Ваша сказка – настоящая сокровищница русского языка! Вы избрали правильный путь. Теперь этот род сочинений можно мне и оставить…»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Высокая оценка В.А.Жуковского: «Это не только побасенка для детей»</a:t>
            </a:r>
            <a:endParaRPr lang="ru-RU" sz="2800" dirty="0"/>
          </a:p>
        </p:txBody>
      </p:sp>
      <p:pic>
        <p:nvPicPr>
          <p:cNvPr id="4" name="Рисунок 3" descr="3756274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1" y="1628800"/>
            <a:ext cx="2988332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0920">
  <a:themeElements>
    <a:clrScheme name="round rectangle bevel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1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round rectangle bevel">
  <a:themeElements>
    <a:clrScheme name="1_round rectangle bevel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1_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round rectangle bevel">
  <a:themeElements>
    <a:clrScheme name="2_round rectangle bevel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colormaster">
  <a:themeElements>
    <a:clrScheme name="5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colormaster">
  <a:themeElements>
    <a:clrScheme name="6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f0920</Template>
  <TotalTime>277</TotalTime>
  <Words>840</Words>
  <Application>Microsoft Office PowerPoint</Application>
  <PresentationFormat>Экран (4:3)</PresentationFormat>
  <Paragraphs>81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24</vt:i4>
      </vt:variant>
    </vt:vector>
  </HeadingPairs>
  <TitlesOfParts>
    <vt:vector size="36" baseType="lpstr">
      <vt:lpstr>Arial</vt:lpstr>
      <vt:lpstr>Constantia</vt:lpstr>
      <vt:lpstr>Wingdings</vt:lpstr>
      <vt:lpstr>f0920</vt:lpstr>
      <vt:lpstr>1_colormaster</vt:lpstr>
      <vt:lpstr>2_colormaster</vt:lpstr>
      <vt:lpstr>1_round rectangle bevel</vt:lpstr>
      <vt:lpstr>3_colormaster</vt:lpstr>
      <vt:lpstr>4_colormaster</vt:lpstr>
      <vt:lpstr>2_round rectangle bevel</vt:lpstr>
      <vt:lpstr>5_colormaster</vt:lpstr>
      <vt:lpstr>6_colormaster</vt:lpstr>
      <vt:lpstr>Петр Павлович Ершов и его сказка «Конек-горбунок»  (1815 – 1869)</vt:lpstr>
      <vt:lpstr>Страницы биографии</vt:lpstr>
      <vt:lpstr>Страницы биографии</vt:lpstr>
      <vt:lpstr>Старинный Тобольск</vt:lpstr>
      <vt:lpstr>Здание гимназии</vt:lpstr>
      <vt:lpstr>Литературная деятельность</vt:lpstr>
      <vt:lpstr>Почему сказка?</vt:lpstr>
      <vt:lpstr>Знаменитая сказка</vt:lpstr>
      <vt:lpstr>А.С.Пушкин о сказке:</vt:lpstr>
      <vt:lpstr>П.Ершов о своей сказке:</vt:lpstr>
      <vt:lpstr>Народность сказки</vt:lpstr>
      <vt:lpstr>Презентация PowerPoint</vt:lpstr>
      <vt:lpstr>Народность сказки</vt:lpstr>
      <vt:lpstr>Поэтическое мастерство</vt:lpstr>
      <vt:lpstr>Поэтическое мастерство</vt:lpstr>
      <vt:lpstr>Заключение</vt:lpstr>
      <vt:lpstr>Память (г.Тобольск) </vt:lpstr>
      <vt:lpstr>Память (г.Тобольск) </vt:lpstr>
      <vt:lpstr>Память </vt:lpstr>
      <vt:lpstr>Память </vt:lpstr>
      <vt:lpstr>Жизнь сказки </vt:lpstr>
      <vt:lpstr>Памятники героям сказки</vt:lpstr>
      <vt:lpstr>Информационные источники</vt:lpstr>
      <vt:lpstr>Контактная информация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47</cp:revision>
  <dcterms:created xsi:type="dcterms:W3CDTF">2015-02-15T09:42:57Z</dcterms:created>
  <dcterms:modified xsi:type="dcterms:W3CDTF">2020-03-18T08:20:54Z</dcterms:modified>
</cp:coreProperties>
</file>